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go.html?href=https://infourok.ru/go.html?href=http%3A%2F%2Fru.wikipedia.org%2Fwiki%2F189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Я рада видеть каждого из вас</a:t>
            </a:r>
            <a:endParaRPr lang="ru-RU" sz="4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И пусть в окно зима прохладой дышит,</a:t>
            </a:r>
            <a:endParaRPr lang="ru-RU" sz="4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Нам будет здесь уютно и тепло</a:t>
            </a:r>
            <a:endParaRPr lang="ru-RU" sz="4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Ведь весь наш класс</a:t>
            </a:r>
            <a:endParaRPr lang="ru-RU" sz="4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Друг друга любит! Улыбнитесь!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Т-800\Pictures\0_e9e5c_a84a1937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28"/>
            <a:ext cx="1280275" cy="1357298"/>
          </a:xfrm>
          <a:prstGeom prst="rect">
            <a:avLst/>
          </a:prstGeom>
          <a:noFill/>
        </p:spPr>
      </p:pic>
      <p:pic>
        <p:nvPicPr>
          <p:cNvPr id="5" name="Picture 2" descr="C:\Users\Т-800\Pictures\0_e9e5c_a84a1937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14290"/>
            <a:ext cx="1280275" cy="1357298"/>
          </a:xfrm>
          <a:prstGeom prst="rect">
            <a:avLst/>
          </a:prstGeom>
          <a:noFill/>
        </p:spPr>
      </p:pic>
      <p:pic>
        <p:nvPicPr>
          <p:cNvPr id="6" name="Picture 2" descr="C:\Users\Т-800\Pictures\0_e9e5c_a84a1937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57166"/>
            <a:ext cx="1280275" cy="1357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-Назовите главных героев.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-Какое событие должно произойти в жизни детей?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-Когда автор стал понимать, что такое ёлка?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-Какая была Лёля?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143248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Праздник Новый год.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928670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Мальчик </a:t>
            </a:r>
            <a:r>
              <a:rPr lang="ru-RU" sz="3200" dirty="0" err="1" smtClean="0">
                <a:solidFill>
                  <a:srgbClr val="002060"/>
                </a:solidFill>
              </a:rPr>
              <a:t>Минька</a:t>
            </a:r>
            <a:r>
              <a:rPr lang="ru-RU" sz="3200" dirty="0" smtClean="0">
                <a:solidFill>
                  <a:srgbClr val="002060"/>
                </a:solidFill>
              </a:rPr>
              <a:t> и девочка Лёля. Брат и сестра.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286256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В пять лет.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5572140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Лёле было 7 лет. Очень смелая, бойкая девочка.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B050"/>
                </a:solidFill>
              </a:rPr>
              <a:t>2 часть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Пастилки</a:t>
            </a:r>
            <a:r>
              <a:rPr lang="ru-RU" sz="3600" b="1" dirty="0" smtClean="0"/>
              <a:t> – жевательные конфеты из фруктовой массы и сахара.</a:t>
            </a:r>
          </a:p>
          <a:p>
            <a:pPr>
              <a:buNone/>
            </a:pPr>
            <a:r>
              <a:rPr lang="ru-RU" sz="3600" b="1" dirty="0" err="1" smtClean="0">
                <a:solidFill>
                  <a:srgbClr val="00B050"/>
                </a:solidFill>
              </a:rPr>
              <a:t>Длинновязая</a:t>
            </a:r>
            <a:r>
              <a:rPr lang="ru-RU" sz="3600" b="1" dirty="0" smtClean="0"/>
              <a:t> – худая и высокая.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Не церемонится </a:t>
            </a:r>
            <a:r>
              <a:rPr lang="ru-RU" sz="3600" b="1" dirty="0" smtClean="0"/>
              <a:t>– не стесняется, действует решительно, без излишней мягкости.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Дотянуться.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-Чем наряжали ёлку в то время?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-Что предложила Лёля?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-Что съела Лёля, а что – </a:t>
            </a:r>
            <a:r>
              <a:rPr lang="ru-RU" dirty="0" err="1" smtClean="0"/>
              <a:t>Минька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-Почему </a:t>
            </a:r>
            <a:r>
              <a:rPr lang="ru-RU" dirty="0" err="1" smtClean="0"/>
              <a:t>Миньке</a:t>
            </a:r>
            <a:r>
              <a:rPr lang="ru-RU" dirty="0" smtClean="0"/>
              <a:t> досталось мало угощений?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85728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Разноцветные бусы, флаги, фонарики, золотые орехи, пастилки и крымские яблочки.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857364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-Не будем глядеть подарки. А вместо того давай лучше съедим по одной пастилке.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26" y="3429000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Лёля съела 3 пастилки, конфету, взяла хлопушку и орех. </a:t>
            </a:r>
            <a:r>
              <a:rPr lang="ru-RU" sz="3200" dirty="0" err="1" smtClean="0">
                <a:solidFill>
                  <a:srgbClr val="002060"/>
                </a:solidFill>
              </a:rPr>
              <a:t>Минька</a:t>
            </a:r>
            <a:r>
              <a:rPr lang="ru-RU" sz="3200" dirty="0" smtClean="0">
                <a:solidFill>
                  <a:srgbClr val="002060"/>
                </a:solidFill>
              </a:rPr>
              <a:t> откусывал яблоко.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5072074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Лёля была высокая, могла высоко достать.  </a:t>
            </a:r>
            <a:r>
              <a:rPr lang="ru-RU" sz="3200" dirty="0" err="1" smtClean="0">
                <a:solidFill>
                  <a:srgbClr val="002060"/>
                </a:solidFill>
              </a:rPr>
              <a:t>Минька</a:t>
            </a:r>
            <a:r>
              <a:rPr lang="ru-RU" sz="3200" dirty="0" smtClean="0">
                <a:solidFill>
                  <a:srgbClr val="002060"/>
                </a:solidFill>
              </a:rPr>
              <a:t> был маленького роста и ничего не мог достать.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-Из каких слов вы поняли, что </a:t>
            </a:r>
            <a:r>
              <a:rPr lang="ru-RU" dirty="0" err="1" smtClean="0"/>
              <a:t>Минька</a:t>
            </a:r>
            <a:r>
              <a:rPr lang="ru-RU" dirty="0" smtClean="0"/>
              <a:t> обиделся на сестру?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-Что сделал </a:t>
            </a:r>
            <a:r>
              <a:rPr lang="ru-RU" dirty="0" err="1" smtClean="0"/>
              <a:t>Минька</a:t>
            </a:r>
            <a:r>
              <a:rPr lang="ru-RU" dirty="0" smtClean="0"/>
              <a:t>, чтобы  достать другие угощения?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-Что произошло?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357298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002060"/>
                </a:solidFill>
              </a:rPr>
              <a:t>Минька</a:t>
            </a:r>
            <a:r>
              <a:rPr lang="ru-RU" sz="3200" dirty="0" smtClean="0">
                <a:solidFill>
                  <a:srgbClr val="002060"/>
                </a:solidFill>
              </a:rPr>
              <a:t> назвал сестру – </a:t>
            </a:r>
            <a:r>
              <a:rPr lang="ru-RU" sz="3200" dirty="0" err="1" smtClean="0">
                <a:solidFill>
                  <a:srgbClr val="002060"/>
                </a:solidFill>
              </a:rPr>
              <a:t>Лёлища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307181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Решил принести стул.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4500570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Стул упал и разбил куклу.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Т-800\Pictures\img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Segoe Script" pitchFamily="34" charset="0"/>
              </a:rPr>
              <a:t>Рефлексия</a:t>
            </a:r>
            <a:br>
              <a:rPr lang="ru-RU" sz="2800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Segoe Script" pitchFamily="34" charset="0"/>
              </a:rPr>
              <a:t>Оцени свою работу на уроке</a:t>
            </a:r>
            <a:endParaRPr lang="ru-RU" sz="28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Segoe Script" pitchFamily="34" charset="0"/>
              </a:rPr>
              <a:t/>
            </a:r>
            <a:br>
              <a:rPr lang="ru-RU" sz="2400" dirty="0" smtClean="0">
                <a:latin typeface="Segoe Script" pitchFamily="34" charset="0"/>
              </a:rPr>
            </a:br>
            <a:r>
              <a:rPr lang="ru-RU" sz="2400" dirty="0" smtClean="0">
                <a:latin typeface="Segoe Script" pitchFamily="34" charset="0"/>
              </a:rPr>
              <a:t> </a:t>
            </a:r>
            <a:br>
              <a:rPr lang="ru-RU" sz="2400" dirty="0" smtClean="0">
                <a:latin typeface="Segoe Script" pitchFamily="34" charset="0"/>
              </a:rPr>
            </a:br>
            <a:r>
              <a:rPr lang="ru-RU" sz="2400" i="1" dirty="0" smtClean="0">
                <a:latin typeface="Segoe Script" pitchFamily="34" charset="0"/>
              </a:rPr>
              <a:t> </a:t>
            </a:r>
            <a:r>
              <a:rPr lang="ru-RU" sz="2400" dirty="0" smtClean="0">
                <a:latin typeface="Segoe Script" pitchFamily="34" charset="0"/>
              </a:rPr>
              <a:t/>
            </a:r>
            <a:br>
              <a:rPr lang="ru-RU" sz="2400" dirty="0" smtClean="0">
                <a:latin typeface="Segoe Script" pitchFamily="34" charset="0"/>
              </a:rPr>
            </a:b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1. На уроке я 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работал…    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активно \ пассивно                                     </a:t>
            </a:r>
          </a:p>
          <a:p>
            <a:pPr>
              <a:buNone/>
            </a:pP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   2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. Своей работой на уроке 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я.. </a:t>
            </a:r>
            <a:r>
              <a:rPr lang="ru-RU" sz="5900" smtClean="0">
                <a:solidFill>
                  <a:srgbClr val="FF0000"/>
                </a:solidFill>
                <a:latin typeface="Segoe Script" pitchFamily="34" charset="0"/>
              </a:rPr>
              <a:t>Доволен \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недоволен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3. Урок показался 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мне…                        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коротким \ 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длинным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4. За урок 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я…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не устал \ </a:t>
            </a:r>
            <a:r>
              <a:rPr lang="ru-RU" sz="5900" dirty="0" err="1" smtClean="0">
                <a:solidFill>
                  <a:srgbClr val="FF0000"/>
                </a:solidFill>
                <a:latin typeface="Segoe Script" pitchFamily="34" charset="0"/>
              </a:rPr>
              <a:t>устал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                                                   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5. Мое 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настроение…    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стало  лучше \ хуже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 6. Материал урока для меня 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был…        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понятен \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непонятен</a:t>
            </a:r>
            <a:b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                                                                     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интересен \   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скучен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>                                                                        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полезен \  </a:t>
            </a:r>
            <a:r>
              <a:rPr lang="ru-RU" sz="5900" dirty="0" smtClean="0">
                <a:solidFill>
                  <a:srgbClr val="FF0000"/>
                </a:solidFill>
                <a:latin typeface="Segoe Script" pitchFamily="34" charset="0"/>
              </a:rPr>
              <a:t>бесполезен</a:t>
            </a:r>
            <a: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ru-RU" sz="5900" dirty="0" smtClean="0">
                <a:solidFill>
                  <a:srgbClr val="002060"/>
                </a:solidFill>
                <a:latin typeface="Segoe Script" pitchFamily="34" charset="0"/>
              </a:rPr>
            </a:br>
            <a:endParaRPr lang="ru-RU" sz="5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Найдите среди буквенного текста слова, подчеркните их.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err="1" smtClean="0"/>
              <a:t>кёлкайтснегывц</a:t>
            </a:r>
            <a:endParaRPr lang="ru-RU" sz="6600" b="1" dirty="0" smtClean="0"/>
          </a:p>
          <a:p>
            <a:pPr>
              <a:buNone/>
            </a:pPr>
            <a:r>
              <a:rPr lang="ru-RU" sz="6600" b="1" dirty="0" err="1" smtClean="0"/>
              <a:t>щэморозйфяпургаж</a:t>
            </a:r>
            <a:endParaRPr lang="ru-RU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-800\Pictures\img0.jpg"/>
          <p:cNvPicPr>
            <a:picLocks noChangeAspect="1" noChangeArrowheads="1"/>
          </p:cNvPicPr>
          <p:nvPr/>
        </p:nvPicPr>
        <p:blipFill>
          <a:blip r:embed="rId2" cstate="print"/>
          <a:srcRect t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Цель: познакомиться с биографией Михаила Михайловича Зощенко; с новым произведением.</a:t>
            </a:r>
            <a:endParaRPr lang="ru-RU" sz="4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Михаил Михайлович Зощенко</a:t>
            </a:r>
            <a:endParaRPr lang="ru-RU" b="1" dirty="0"/>
          </a:p>
        </p:txBody>
      </p:sp>
      <p:pic>
        <p:nvPicPr>
          <p:cNvPr id="3074" name="Picture 2" descr="C:\Users\Т-800\Pictures\535539-15248412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9689" y="1600200"/>
            <a:ext cx="462462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«Великие путешественники»</a:t>
            </a:r>
            <a:endParaRPr lang="ru-RU" dirty="0"/>
          </a:p>
        </p:txBody>
      </p:sp>
      <p:pic>
        <p:nvPicPr>
          <p:cNvPr id="4099" name="Picture 3" descr="C:\Users\Т-800\Pictures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374" r="14486"/>
          <a:stretch>
            <a:fillRect/>
          </a:stretch>
        </p:blipFill>
        <p:spPr bwMode="auto">
          <a:xfrm>
            <a:off x="5000628" y="3429000"/>
            <a:ext cx="3857652" cy="3093696"/>
          </a:xfrm>
          <a:prstGeom prst="rect">
            <a:avLst/>
          </a:prstGeom>
          <a:noFill/>
        </p:spPr>
      </p:pic>
      <p:pic>
        <p:nvPicPr>
          <p:cNvPr id="4100" name="Picture 4" descr="C:\Users\Т-800\Pictures\scrn_big_1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357298"/>
            <a:ext cx="5000660" cy="3576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«Золотые слова»</a:t>
            </a:r>
            <a:endParaRPr lang="ru-RU" dirty="0"/>
          </a:p>
        </p:txBody>
      </p:sp>
      <p:pic>
        <p:nvPicPr>
          <p:cNvPr id="5122" name="Picture 2" descr="C:\Users\Т-800\Pictures\06lab4hir12706547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9778"/>
            <a:ext cx="4143404" cy="5278222"/>
          </a:xfrm>
          <a:prstGeom prst="rect">
            <a:avLst/>
          </a:prstGeom>
          <a:noFill/>
        </p:spPr>
      </p:pic>
      <p:pic>
        <p:nvPicPr>
          <p:cNvPr id="5123" name="Picture 3" descr="C:\Users\Т-800\Pictures\f5bf18eca45ec440d07c86c2f2dc41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314875"/>
            <a:ext cx="3613804" cy="55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Русский писатель </a:t>
            </a:r>
            <a:r>
              <a:rPr lang="ru-RU" b="1" dirty="0" err="1" smtClean="0">
                <a:solidFill>
                  <a:srgbClr val="002060"/>
                </a:solidFill>
              </a:rPr>
              <a:t>Михаи́л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Миха́йлович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Зо́щенко</a:t>
            </a:r>
            <a:r>
              <a:rPr lang="ru-RU" dirty="0" smtClean="0">
                <a:solidFill>
                  <a:srgbClr val="002060"/>
                </a:solidFill>
              </a:rPr>
              <a:t> родился 28 июля </a:t>
            </a:r>
            <a:r>
              <a:rPr lang="ru-RU" dirty="0" smtClean="0">
                <a:solidFill>
                  <a:srgbClr val="002060"/>
                </a:solidFill>
                <a:hlinkClick r:id="rId2"/>
              </a:rPr>
              <a:t>1895</a:t>
            </a:r>
            <a:r>
              <a:rPr lang="ru-RU" dirty="0" smtClean="0">
                <a:solidFill>
                  <a:srgbClr val="002060"/>
                </a:solidFill>
              </a:rPr>
              <a:t> в Полтаве. Его отец, потомственный дворянин, был художником. А мама - актриса ,а также писала рассказы. В семье было 8 детей.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1913 году Михаил Михайлович Зощенко окончил гимназию в Петербурге. Учился на Юридическом факультете Петербургского университета. Не закончив его, отправился добровольцем на фронт Первой мировой войны. Командовал батальоном. За храбрость и отвагу, проявленную в боях, был награждён орденами. Вернувшись после ранения домой, он захотел написать обо всём, что видел и слышал.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1 часть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Исполнилось – ударило.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Щёлочка двери.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307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Найдите среди буквенного текста слова, подчеркните их.</vt:lpstr>
      <vt:lpstr>Слайд 3</vt:lpstr>
      <vt:lpstr>Слайд 4</vt:lpstr>
      <vt:lpstr>Михаил Михайлович Зощенко</vt:lpstr>
      <vt:lpstr>«Великие путешественники»</vt:lpstr>
      <vt:lpstr>«Золотые слова»</vt:lpstr>
      <vt:lpstr>Слайд 8</vt:lpstr>
      <vt:lpstr>Слайд 9</vt:lpstr>
      <vt:lpstr>Слайд 10</vt:lpstr>
      <vt:lpstr>2 часть</vt:lpstr>
      <vt:lpstr>Слайд 12</vt:lpstr>
      <vt:lpstr>Слайд 13</vt:lpstr>
      <vt:lpstr>Слайд 14</vt:lpstr>
      <vt:lpstr>Рефлексия Оцени свою работу на уроке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Т-800</dc:creator>
  <cp:lastModifiedBy>Т-800</cp:lastModifiedBy>
  <cp:revision>9</cp:revision>
  <dcterms:created xsi:type="dcterms:W3CDTF">2019-01-13T16:44:48Z</dcterms:created>
  <dcterms:modified xsi:type="dcterms:W3CDTF">2019-01-13T18:06:49Z</dcterms:modified>
</cp:coreProperties>
</file>